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5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8" r:id="rId17"/>
    <p:sldId id="27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5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00B1B-ACEA-4174-B5DD-38D613E01F0A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BF781-22C6-4176-8FBC-646EA2B9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BF781-22C6-4176-8FBC-646EA2B90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79F1-5336-4299-9A92-DF0C17B6FCC9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51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7B4B-1AE9-4AC8-A438-3AB693B0CC12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33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1A15A-0400-4DDD-9F97-61C051C1D981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76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FD74-58E6-4D63-92C2-799EBBC67023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9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16524-3CC4-415C-86CD-2AABA90BEBEB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D7B6-BE8C-4555-ACC2-975F207F74A7}" type="datetime1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9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AACA-2EF6-42E1-98B8-F34EC8179D77}" type="datetime1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57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59C0-57A7-47AA-A5CD-39BB7C323014}" type="datetime1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03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6A12-057C-465D-B1D3-80DCA3145D7B}" type="datetime1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5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823F-7A57-4289-A468-8182AD868B0E}" type="datetime1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26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34C8-B9A6-47DE-BD7A-2D5FAE48699C}" type="datetime1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19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4BC6C-5BA8-4009-9976-1B3D29C33D0C}" type="datetime1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2B0F6-A4C9-461D-8B58-4C8874434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81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26013" y="1942133"/>
            <a:ext cx="7940351" cy="1268963"/>
          </a:xfrm>
          <a:prstGeom prst="roundRect">
            <a:avLst/>
          </a:prstGeom>
          <a:ln w="19050">
            <a:solidFill>
              <a:schemeClr val="tx1"/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DOCUMENTATION PRACTICE </a:t>
            </a:r>
            <a:endParaRPr lang="en-US" sz="3200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43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946" y="1884103"/>
            <a:ext cx="2272417" cy="480131"/>
          </a:xfrm>
        </p:spPr>
        <p:txBody>
          <a:bodyPr wrap="none">
            <a:spAutoFit/>
          </a:bodyPr>
          <a:lstStyle/>
          <a:p>
            <a:pPr marL="0" lvl="1"/>
            <a:r>
              <a:rPr lang="en-US" sz="2800" b="1" u="sng" dirty="0">
                <a:solidFill>
                  <a:srgbClr val="002060"/>
                </a:solidFill>
              </a:rPr>
              <a:t>Date Format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04156" y="1896143"/>
            <a:ext cx="2437719" cy="48013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800" b="1" u="sng" dirty="0">
                <a:solidFill>
                  <a:srgbClr val="002060"/>
                </a:solidFill>
              </a:rPr>
              <a:t>Time format :</a:t>
            </a:r>
          </a:p>
        </p:txBody>
      </p:sp>
      <p:sp>
        <p:nvSpPr>
          <p:cNvPr id="5" name="Rectangle 4"/>
          <p:cNvSpPr/>
          <p:nvPr/>
        </p:nvSpPr>
        <p:spPr>
          <a:xfrm>
            <a:off x="5880410" y="2604031"/>
            <a:ext cx="46797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IN" sz="2000" dirty="0"/>
              <a:t>Record time in 24 hour cycle</a:t>
            </a:r>
            <a:r>
              <a:rPr lang="en-IN" sz="2000" dirty="0" smtClean="0"/>
              <a:t>.</a:t>
            </a:r>
          </a:p>
          <a:p>
            <a:pPr lvl="1">
              <a:defRPr/>
            </a:pPr>
            <a:endParaRPr lang="en-IN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IN" sz="2000" dirty="0"/>
              <a:t>Record the time in HH:MM format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61946" y="2604031"/>
            <a:ext cx="39456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Standardized formats such </a:t>
            </a:r>
            <a:r>
              <a:rPr lang="en-US" altLang="en-US" sz="2000" dirty="0" smtClean="0"/>
              <a:t>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/>
              <a:t>DD.MM.YYYY </a:t>
            </a:r>
            <a:r>
              <a:rPr lang="en-US" altLang="en-US" sz="2000" dirty="0"/>
              <a:t>or </a:t>
            </a:r>
            <a:endParaRPr lang="en-US" altLang="en-US" sz="20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/>
              <a:t>DD/MM/YYYY</a:t>
            </a:r>
            <a:r>
              <a:rPr lang="en-US" altLang="en-US" sz="2000" dirty="0"/>
              <a:t>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Recording Numbers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7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177" y="1970591"/>
            <a:ext cx="7759391" cy="3326238"/>
          </a:xfrm>
        </p:spPr>
        <p:txBody>
          <a:bodyPr>
            <a:normAutofit/>
          </a:bodyPr>
          <a:lstStyle/>
          <a:p>
            <a:pPr marL="228600" lvl="1">
              <a:defRPr/>
            </a:pPr>
            <a:r>
              <a:rPr lang="en-IN" sz="2000" dirty="0"/>
              <a:t>Unfamiliar words reduce the reader’s understanding of what is written.</a:t>
            </a:r>
          </a:p>
          <a:p>
            <a:pPr marL="228600" lvl="1">
              <a:defRPr/>
            </a:pPr>
            <a:r>
              <a:rPr lang="en-IN" sz="2000" dirty="0"/>
              <a:t>Using words that everyone can understand (reduce </a:t>
            </a:r>
            <a:r>
              <a:rPr lang="en-IN" sz="2000" dirty="0" smtClean="0"/>
              <a:t>abbreviations</a:t>
            </a:r>
            <a:r>
              <a:rPr lang="en-IN" sz="2000" dirty="0"/>
              <a:t>). 	</a:t>
            </a:r>
          </a:p>
          <a:p>
            <a:pPr marL="228600" lvl="1">
              <a:defRPr/>
            </a:pPr>
            <a:r>
              <a:rPr lang="en-IN" sz="2000" dirty="0"/>
              <a:t>Using words with unambiguous meaning 	</a:t>
            </a:r>
          </a:p>
          <a:p>
            <a:pPr marL="228600" lvl="1">
              <a:defRPr/>
            </a:pPr>
            <a:r>
              <a:rPr lang="en-IN" sz="2000" dirty="0"/>
              <a:t>Use of sufficient space</a:t>
            </a:r>
          </a:p>
          <a:p>
            <a:pPr marL="228600" lvl="1">
              <a:defRPr/>
            </a:pPr>
            <a:r>
              <a:rPr lang="en-IN" sz="2000" dirty="0"/>
              <a:t>Providing enough detail to make sense of it in the future 	</a:t>
            </a:r>
          </a:p>
          <a:p>
            <a:pPr marL="228600" lvl="1">
              <a:defRPr/>
            </a:pPr>
            <a:r>
              <a:rPr lang="en-IN" sz="2000" dirty="0"/>
              <a:t>Using pictorial or graphical aids (including tables) 	</a:t>
            </a:r>
          </a:p>
          <a:p>
            <a:pPr marL="228600" lvl="1">
              <a:defRPr/>
            </a:pPr>
            <a:r>
              <a:rPr lang="en-IN" sz="2000" dirty="0"/>
              <a:t>Previous experience and expectations 	</a:t>
            </a:r>
          </a:p>
          <a:p>
            <a:pPr marL="228600" lvl="1">
              <a:defRPr/>
            </a:pPr>
            <a:r>
              <a:rPr lang="en-IN" sz="2000" dirty="0"/>
              <a:t>Consistent wording to avoid confusion 	</a:t>
            </a:r>
          </a:p>
          <a:p>
            <a:pPr marL="228600" lvl="1">
              <a:defRPr/>
            </a:pPr>
            <a:r>
              <a:rPr lang="en-IN" sz="2000" dirty="0"/>
              <a:t>Consistent styles </a:t>
            </a:r>
            <a:r>
              <a:rPr lang="en-IN" sz="2000" dirty="0" smtClean="0"/>
              <a:t>templates.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713177" y="380846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Communication Style Used in GDP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1565"/>
            <a:ext cx="3236259" cy="3080741"/>
          </a:xfrm>
        </p:spPr>
        <p:txBody>
          <a:bodyPr>
            <a:normAutofit/>
          </a:bodyPr>
          <a:lstStyle/>
          <a:p>
            <a:pPr marL="228600" lvl="1">
              <a:lnSpc>
                <a:spcPct val="140000"/>
              </a:lnSpc>
              <a:defRPr/>
            </a:pPr>
            <a:r>
              <a:rPr lang="en-IN" sz="2000" dirty="0" smtClean="0"/>
              <a:t>Omission error</a:t>
            </a:r>
          </a:p>
          <a:p>
            <a:pPr marL="228600" lvl="1">
              <a:lnSpc>
                <a:spcPct val="140000"/>
              </a:lnSpc>
              <a:defRPr/>
            </a:pPr>
            <a:r>
              <a:rPr lang="en-IN" sz="2000" dirty="0" smtClean="0"/>
              <a:t>Addition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13177" y="380846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Types of Error Correction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4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458" y="2069026"/>
            <a:ext cx="1552575" cy="933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6458" y="3693048"/>
            <a:ext cx="33943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How to read this number </a:t>
            </a:r>
          </a:p>
          <a:p>
            <a:r>
              <a:rPr lang="en-IN" sz="2000" dirty="0" smtClean="0"/>
              <a:t>A) 29</a:t>
            </a:r>
          </a:p>
          <a:p>
            <a:r>
              <a:rPr lang="en-IN" sz="2000" dirty="0" smtClean="0"/>
              <a:t>B) 27</a:t>
            </a:r>
          </a:p>
          <a:p>
            <a:r>
              <a:rPr lang="en-IN" sz="2000" dirty="0" smtClean="0"/>
              <a:t>C) 24</a:t>
            </a:r>
          </a:p>
          <a:p>
            <a:endParaRPr lang="en-IN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713177" y="380846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No Ambiguity in Data Interpretation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1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1712575"/>
            <a:ext cx="10515600" cy="452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Empty spaces in GMP document shall be filled with N/A.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29549"/>
              </p:ext>
            </p:extLst>
          </p:nvPr>
        </p:nvGraphicFramePr>
        <p:xfrm>
          <a:off x="838200" y="3205517"/>
          <a:ext cx="1097459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30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6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49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949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949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Sr. No.</a:t>
                      </a:r>
                      <a:endParaRPr lang="en-IN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Employee Name</a:t>
                      </a:r>
                      <a:endParaRPr lang="en-IN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Employee</a:t>
                      </a:r>
                      <a:r>
                        <a:rPr lang="en-IN" sz="2000" b="1" baseline="0" dirty="0" smtClean="0">
                          <a:latin typeface="+mn-lt"/>
                          <a:cs typeface="Times New Roman" panose="02020603050405020304" pitchFamily="18" charset="0"/>
                        </a:rPr>
                        <a:t> No.</a:t>
                      </a:r>
                      <a:endParaRPr lang="en-IN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Sign</a:t>
                      </a:r>
                      <a:endParaRPr lang="en-IN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Pravin</a:t>
                      </a:r>
                      <a:r>
                        <a:rPr lang="en-IN" sz="2000" baseline="0" dirty="0" smtClean="0">
                          <a:latin typeface="+mn-lt"/>
                          <a:cs typeface="Times New Roman" panose="02020603050405020304" pitchFamily="18" charset="0"/>
                        </a:rPr>
                        <a:t> Barpete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110001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xxxx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N/A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Abhijit</a:t>
                      </a:r>
                      <a:r>
                        <a:rPr lang="en-IN" sz="2000" baseline="0" dirty="0" smtClean="0">
                          <a:latin typeface="+mn-lt"/>
                          <a:cs typeface="Times New Roman" panose="02020603050405020304" pitchFamily="18" charset="0"/>
                        </a:rPr>
                        <a:t> Patel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111002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yyyy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N/A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44815" y="4515055"/>
            <a:ext cx="1527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cs typeface="Times New Roman" panose="02020603050405020304" pitchFamily="18" charset="0"/>
              </a:rPr>
              <a:t>N/A</a:t>
            </a:r>
          </a:p>
          <a:p>
            <a:pPr algn="ctr"/>
            <a:r>
              <a:rPr lang="en-IN" sz="2000" dirty="0" smtClean="0">
                <a:cs typeface="Times New Roman" panose="02020603050405020304" pitchFamily="18" charset="0"/>
              </a:rPr>
              <a:t>DCBA</a:t>
            </a:r>
            <a:endParaRPr lang="en-IN" sz="2000" dirty="0">
              <a:cs typeface="Times New Roman" panose="02020603050405020304" pitchFamily="18" charset="0"/>
            </a:endParaRPr>
          </a:p>
          <a:p>
            <a:pPr algn="ctr"/>
            <a:r>
              <a:rPr lang="en-IN" sz="2000" dirty="0" smtClean="0">
                <a:cs typeface="Times New Roman" panose="02020603050405020304" pitchFamily="18" charset="0"/>
              </a:rPr>
              <a:t>05/05/2025</a:t>
            </a:r>
            <a:endParaRPr lang="en-IN" sz="2000" dirty="0"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9084" y="4394237"/>
            <a:ext cx="4702628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25495" y="4906537"/>
            <a:ext cx="5487295" cy="643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13177" y="380846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N/A: Not Applicable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54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1565"/>
            <a:ext cx="10515600" cy="767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Ditto Mark – </a:t>
            </a:r>
            <a:r>
              <a:rPr lang="en-IN" sz="2400" dirty="0" smtClean="0"/>
              <a:t>Never </a:t>
            </a:r>
            <a:r>
              <a:rPr lang="en-IN" sz="2400" dirty="0"/>
              <a:t>use Ditto Mark for repeating the entries.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72555"/>
              </p:ext>
            </p:extLst>
          </p:nvPr>
        </p:nvGraphicFramePr>
        <p:xfrm>
          <a:off x="556982" y="2920289"/>
          <a:ext cx="10582073" cy="160093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664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66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797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31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231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231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002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Sr. No.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Temp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Date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Time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Sign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2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22.5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02/07/2025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09:35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XYZ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2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24.5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---”---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10:35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XYZ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23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24.0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---”---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11:35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latin typeface="+mn-lt"/>
                          <a:cs typeface="Times New Roman" panose="02020603050405020304" pitchFamily="18" charset="0"/>
                        </a:rPr>
                        <a:t>XYZ</a:t>
                      </a:r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409908" y="3720757"/>
            <a:ext cx="1025237" cy="825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713177" y="380846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Ditto Mark (----”----)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00" dirty="0" smtClean="0"/>
              <a:t>.</a:t>
            </a:r>
            <a:endParaRPr lang="en-US" sz="100" dirty="0"/>
          </a:p>
        </p:txBody>
      </p:sp>
      <p:sp>
        <p:nvSpPr>
          <p:cNvPr id="5" name="Rounded Rectangle 4"/>
          <p:cNvSpPr/>
          <p:nvPr/>
        </p:nvSpPr>
        <p:spPr>
          <a:xfrm>
            <a:off x="713177" y="33928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Overwrite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6803" r="37906" b="44625"/>
          <a:stretch/>
        </p:blipFill>
        <p:spPr>
          <a:xfrm rot="16200000">
            <a:off x="1512446" y="1431481"/>
            <a:ext cx="2478308" cy="3826800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9" y="1613242"/>
            <a:ext cx="205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Invalid </a:t>
            </a:r>
            <a:r>
              <a:rPr lang="en-US" sz="2000" b="1" u="sng" dirty="0" smtClean="0">
                <a:solidFill>
                  <a:srgbClr val="002060"/>
                </a:solidFill>
              </a:rPr>
              <a:t>Entry:</a:t>
            </a:r>
            <a:endParaRPr lang="en-US" sz="2000" b="1" u="sng" dirty="0">
              <a:solidFill>
                <a:srgbClr val="00206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38199" y="4817017"/>
            <a:ext cx="5012871" cy="1200329"/>
            <a:chOff x="450705" y="4855594"/>
            <a:chExt cx="5012871" cy="1200329"/>
          </a:xfrm>
        </p:grpSpPr>
        <p:sp>
          <p:nvSpPr>
            <p:cNvPr id="9" name="TextBox 8"/>
            <p:cNvSpPr txBox="1"/>
            <p:nvPr/>
          </p:nvSpPr>
          <p:spPr>
            <a:xfrm>
              <a:off x="450705" y="4855594"/>
              <a:ext cx="26480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Who corrected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When corrected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</a:t>
              </a:r>
              <a:r>
                <a:rPr lang="en-US" dirty="0" smtClean="0"/>
                <a:t>eason for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Traces of original entry</a:t>
              </a:r>
              <a:endParaRPr lang="en-US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2939482" y="4936580"/>
              <a:ext cx="667303" cy="1063004"/>
            </a:xfrm>
            <a:prstGeom prst="rightBrace">
              <a:avLst>
                <a:gd name="adj1" fmla="val 13926"/>
                <a:gd name="adj2" fmla="val 4809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6785" y="5228202"/>
              <a:ext cx="185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Not Available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71603" y="4817017"/>
            <a:ext cx="5365722" cy="1200329"/>
            <a:chOff x="5939952" y="4812703"/>
            <a:chExt cx="5365722" cy="1200329"/>
          </a:xfrm>
        </p:grpSpPr>
        <p:sp>
          <p:nvSpPr>
            <p:cNvPr id="13" name="Right Brace 12"/>
            <p:cNvSpPr/>
            <p:nvPr/>
          </p:nvSpPr>
          <p:spPr>
            <a:xfrm>
              <a:off x="8733455" y="4873815"/>
              <a:ext cx="667303" cy="1063004"/>
            </a:xfrm>
            <a:prstGeom prst="rightBrace">
              <a:avLst>
                <a:gd name="adj1" fmla="val 13926"/>
                <a:gd name="adj2" fmla="val 4809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448883" y="5195833"/>
              <a:ext cx="185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Available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9952" y="4812703"/>
              <a:ext cx="26480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Who corrected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When corrected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</a:t>
              </a:r>
              <a:r>
                <a:rPr lang="en-US" dirty="0" smtClean="0"/>
                <a:t>eason for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Traces of original entry</a:t>
              </a:r>
              <a:endParaRPr lang="en-US" dirty="0"/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16</a:t>
            </a:fld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3" t="54422" r="38995" b="13469"/>
          <a:stretch/>
        </p:blipFill>
        <p:spPr>
          <a:xfrm rot="16200000">
            <a:off x="6653785" y="1408545"/>
            <a:ext cx="2461187" cy="3825552"/>
          </a:xfrm>
          <a:prstGeom prst="round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71602" y="1519379"/>
            <a:ext cx="205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2060"/>
                </a:solidFill>
              </a:rPr>
              <a:t>Valid Entry:</a:t>
            </a:r>
            <a:endParaRPr lang="en-US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17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34675"/>
            <a:ext cx="7225145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Correction of any entry</a:t>
            </a:r>
            <a:endParaRPr lang="en-US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Original entry must be readable.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Should provide information on the date of the change, and the person making the change.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If a mistake is made, </a:t>
            </a:r>
            <a:r>
              <a:rPr lang="en-US" dirty="0" smtClean="0">
                <a:solidFill>
                  <a:srgbClr val="7030A0"/>
                </a:solidFill>
              </a:rPr>
              <a:t>do not correct it with whitener or anything else</a:t>
            </a:r>
            <a:r>
              <a:rPr lang="en-US" dirty="0" smtClean="0"/>
              <a:t> that would hide or erase the original entry.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Erasers and overwriting are not acceptable.</a:t>
            </a:r>
            <a:endParaRPr lang="en-IN" sz="2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8239125" y="1776388"/>
            <a:ext cx="2057400" cy="2175081"/>
            <a:chOff x="8610600" y="2826410"/>
            <a:chExt cx="971550" cy="1009650"/>
          </a:xfrm>
        </p:grpSpPr>
        <p:pic>
          <p:nvPicPr>
            <p:cNvPr id="1028" name="Picture 4" descr="Premium Vector | Eraser icon vector in trendy flat style isolated on ...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1" t="15909" r="13840" b="13976"/>
            <a:stretch/>
          </p:blipFill>
          <p:spPr bwMode="auto">
            <a:xfrm>
              <a:off x="8610600" y="2826410"/>
              <a:ext cx="97155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bing.com/th/id/OIP.j2j5hTJ0tsoiGOek1NlE3AHaHa?w=183&amp;h=211&amp;c=8&amp;rs=1&amp;qlt=90&amp;o=6&amp;cb=defcache1&amp;pid=3.1&amp;rm=2&amp;defcache=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t="27149" r="23661" b="29635"/>
            <a:stretch/>
          </p:blipFill>
          <p:spPr bwMode="auto">
            <a:xfrm>
              <a:off x="9238795" y="3331118"/>
              <a:ext cx="330201" cy="31115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8248909" y="4225871"/>
            <a:ext cx="2268479" cy="1856076"/>
            <a:chOff x="8239125" y="4500274"/>
            <a:chExt cx="2268479" cy="18560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2078"/>
            <a:stretch/>
          </p:blipFill>
          <p:spPr>
            <a:xfrm>
              <a:off x="8239125" y="4500274"/>
              <a:ext cx="1743075" cy="1856076"/>
            </a:xfrm>
            <a:prstGeom prst="rect">
              <a:avLst/>
            </a:prstGeom>
          </p:spPr>
        </p:pic>
        <p:pic>
          <p:nvPicPr>
            <p:cNvPr id="20" name="Picture 6" descr="https://www.bing.com/th/id/OIP.j2j5hTJ0tsoiGOek1NlE3AHaHa?w=183&amp;h=211&amp;c=8&amp;rs=1&amp;qlt=90&amp;o=6&amp;cb=defcache1&amp;pid=3.1&amp;rm=2&amp;defcache=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t="27149" r="23661" b="29635"/>
            <a:stretch/>
          </p:blipFill>
          <p:spPr bwMode="auto">
            <a:xfrm>
              <a:off x="9808355" y="5465323"/>
              <a:ext cx="699249" cy="6703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21"/>
          <p:cNvSpPr/>
          <p:nvPr/>
        </p:nvSpPr>
        <p:spPr>
          <a:xfrm>
            <a:off x="713177" y="33928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Error Correction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1551" y="1661531"/>
            <a:ext cx="58432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6068" y="3553521"/>
            <a:ext cx="86087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 smtClean="0"/>
              <a:t>Any Questions?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94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980328"/>
            <a:ext cx="1847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Definition</a:t>
            </a:r>
            <a:r>
              <a:rPr lang="en-US" altLang="en-US" sz="2800" u="sng" dirty="0">
                <a:solidFill>
                  <a:srgbClr val="002060"/>
                </a:solidFill>
              </a:rPr>
              <a:t>: </a:t>
            </a:r>
            <a:endParaRPr lang="en-US" sz="2800" u="sng" dirty="0"/>
          </a:p>
        </p:txBody>
      </p:sp>
      <p:sp>
        <p:nvSpPr>
          <p:cNvPr id="9" name="Rectangle 8"/>
          <p:cNvSpPr/>
          <p:nvPr/>
        </p:nvSpPr>
        <p:spPr>
          <a:xfrm>
            <a:off x="838200" y="2722367"/>
            <a:ext cx="27097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A systematic procedure of preparing, reviewing, approving, issuing, recording, storing, and archiving of documents.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00698" y="1980328"/>
            <a:ext cx="2541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Core Standards</a:t>
            </a:r>
            <a:r>
              <a:rPr lang="en-US" altLang="en-US" sz="2800" u="sng" dirty="0">
                <a:solidFill>
                  <a:srgbClr val="002060"/>
                </a:solidFill>
              </a:rPr>
              <a:t>:</a:t>
            </a:r>
            <a:endParaRPr lang="en-US" sz="2800" u="sng" dirty="0"/>
          </a:p>
        </p:txBody>
      </p:sp>
      <p:sp>
        <p:nvSpPr>
          <p:cNvPr id="11" name="Rectangle 10"/>
          <p:cNvSpPr/>
          <p:nvPr/>
        </p:nvSpPr>
        <p:spPr>
          <a:xfrm>
            <a:off x="4500698" y="2722367"/>
            <a:ext cx="29978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GDP describes the standards by which documents are created and maintained.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84634" y="1980328"/>
            <a:ext cx="131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 smtClean="0">
                <a:solidFill>
                  <a:srgbClr val="002060"/>
                </a:solidFill>
              </a:rPr>
              <a:t>Impact:</a:t>
            </a:r>
            <a:endParaRPr lang="en-US" sz="2800" u="sng" dirty="0"/>
          </a:p>
        </p:txBody>
      </p:sp>
      <p:sp>
        <p:nvSpPr>
          <p:cNvPr id="13" name="Rectangle 12"/>
          <p:cNvSpPr/>
          <p:nvPr/>
        </p:nvSpPr>
        <p:spPr>
          <a:xfrm>
            <a:off x="8084634" y="2722367"/>
            <a:ext cx="36153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Ensures reliable, consistent transmission of data, ensures product quality and safety, and complies with regulatory expectations.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57922" y="379141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Good Documentation Practice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402"/>
            <a:ext cx="2143125" cy="2143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195" y="4572400"/>
            <a:ext cx="2143125" cy="2143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30" y="4572400"/>
            <a:ext cx="1990608" cy="1990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1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206" y="1786037"/>
            <a:ext cx="10515600" cy="535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To </a:t>
            </a:r>
            <a:r>
              <a:rPr lang="en-IN" sz="2400" dirty="0"/>
              <a:t>visualise the series of event during manufacturing of Drug/Finished Goods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Why are document standards important?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Download Free Preparing Icons in PNG &amp; 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12" y="3148071"/>
            <a:ext cx="1511396" cy="151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622" y="3205411"/>
            <a:ext cx="1512000" cy="1452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006" y="3148071"/>
            <a:ext cx="1512000" cy="151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591" y="3148071"/>
            <a:ext cx="1512000" cy="151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5096" y="3107852"/>
            <a:ext cx="1512000" cy="1512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895708" y="3931699"/>
            <a:ext cx="7805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84312" y="5140607"/>
            <a:ext cx="1360449" cy="3456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Recording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56622" y="5140607"/>
            <a:ext cx="1360449" cy="3456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Review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89006" y="5140607"/>
            <a:ext cx="1360449" cy="3456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Issues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1390" y="5140607"/>
            <a:ext cx="1360449" cy="3456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Storing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354687" y="5140607"/>
            <a:ext cx="1360449" cy="3456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Archiving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413226" y="3945603"/>
            <a:ext cx="7805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901006" y="3981809"/>
            <a:ext cx="7805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395162" y="3928806"/>
            <a:ext cx="7805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4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8 1.11111E-6 L -4.375E-6 1.1111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9 -1.48148E-6 L -4.16667E-7 -1.48148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9 4.44444E-6 L 3.125E-6 4.44444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8 3.33333E-6 L -4.16667E-6 3.33333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7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3386" y="419797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Why are document standards important?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" name="Picture 9" descr="141b97fe-89c3-47ee-a13e-90441c5075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24" y="4564990"/>
            <a:ext cx="2471703" cy="2118603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71" y="4540468"/>
            <a:ext cx="2143125" cy="2143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3386" y="2092213"/>
            <a:ext cx="3171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Event Visualization</a:t>
            </a:r>
            <a:r>
              <a:rPr lang="en-US" altLang="en-US" sz="2800" u="sng" dirty="0">
                <a:solidFill>
                  <a:srgbClr val="002060"/>
                </a:solidFill>
              </a:rPr>
              <a:t>: </a:t>
            </a:r>
            <a:endParaRPr lang="en-US" sz="2800" u="sng" dirty="0"/>
          </a:p>
        </p:txBody>
      </p:sp>
      <p:sp>
        <p:nvSpPr>
          <p:cNvPr id="3" name="Rectangle 2"/>
          <p:cNvSpPr/>
          <p:nvPr/>
        </p:nvSpPr>
        <p:spPr>
          <a:xfrm>
            <a:off x="753386" y="2783889"/>
            <a:ext cx="3015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To visualize the series of events during the manufacturing of drugs and finished goods.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460353" y="2110784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Compliance</a:t>
            </a:r>
            <a:r>
              <a:rPr lang="en-US" altLang="en-US" sz="2800" u="sng" dirty="0">
                <a:solidFill>
                  <a:srgbClr val="002060"/>
                </a:solidFill>
              </a:rPr>
              <a:t>: </a:t>
            </a:r>
            <a:endParaRPr lang="en-US" sz="2800" u="sng" dirty="0"/>
          </a:p>
        </p:txBody>
      </p:sp>
      <p:sp>
        <p:nvSpPr>
          <p:cNvPr id="7" name="Rectangle 6"/>
          <p:cNvSpPr/>
          <p:nvPr/>
        </p:nvSpPr>
        <p:spPr>
          <a:xfrm>
            <a:off x="4460353" y="2783889"/>
            <a:ext cx="25028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Regulations from PIC/S, FDA, and EU all include mandatory sections on documentation</a:t>
            </a:r>
            <a:r>
              <a:rPr lang="en-US" altLang="en-US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54456" y="2092213"/>
            <a:ext cx="1621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Evidence</a:t>
            </a:r>
            <a:r>
              <a:rPr lang="en-US" altLang="en-US" dirty="0">
                <a:solidFill>
                  <a:srgbClr val="002060"/>
                </a:solidFill>
              </a:rPr>
              <a:t>: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54456" y="2631081"/>
            <a:ext cx="36880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/>
              <a:t>Gives </a:t>
            </a:r>
            <a:r>
              <a:rPr lang="en-US" altLang="en-US" sz="2000" dirty="0"/>
              <a:t>information on when, where, who, why, and how to complete tasks</a:t>
            </a:r>
            <a:r>
              <a:rPr lang="en-US" altLang="en-US" sz="2000" dirty="0" smtClean="0"/>
              <a:t>. </a:t>
            </a:r>
            <a:r>
              <a:rPr lang="en-US" altLang="en-US" sz="2000" dirty="0"/>
              <a:t>Serves as evidence proving that tasks have been completed as they should be.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7371" t="23089" r="16124" b="9593"/>
          <a:stretch/>
        </p:blipFill>
        <p:spPr>
          <a:xfrm>
            <a:off x="753386" y="4415105"/>
            <a:ext cx="2116130" cy="2142000"/>
          </a:xfrm>
          <a:prstGeom prst="ellipse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5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  <p:bldP spid="5" grpId="0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31" y="2897101"/>
            <a:ext cx="2476423" cy="45234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 smtClean="0"/>
              <a:t>Is it attributable?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Basics of GDP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29" y="2681129"/>
            <a:ext cx="720000" cy="72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74988" y="3801238"/>
            <a:ext cx="2357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/>
              <a:t>Is </a:t>
            </a:r>
            <a:r>
              <a:rPr lang="en-US" sz="2000" dirty="0"/>
              <a:t>it permanent?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708781" y="1490484"/>
            <a:ext cx="10774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All documentation follows </a:t>
            </a:r>
            <a:r>
              <a:rPr lang="en-IN" sz="2400" dirty="0" smtClean="0"/>
              <a:t>GDP. </a:t>
            </a:r>
            <a:r>
              <a:rPr lang="en-US" sz="2400" dirty="0">
                <a:solidFill>
                  <a:srgbClr val="002060"/>
                </a:solidFill>
              </a:rPr>
              <a:t>Key questions to be considered each time when you record your data:</a:t>
            </a:r>
            <a:r>
              <a:rPr lang="en-US" sz="2400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29" y="3641293"/>
            <a:ext cx="720000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229" y="4635700"/>
            <a:ext cx="720000" cy="72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5067" y="5821290"/>
            <a:ext cx="222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Is it complete?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5403" y="4795645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Is it legible?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0988" y="3801238"/>
            <a:ext cx="2142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Is it accurate?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229" y="5661345"/>
            <a:ext cx="720000" cy="720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954750" y="2841074"/>
            <a:ext cx="3077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Is it </a:t>
            </a:r>
            <a:r>
              <a:rPr lang="en-US" sz="2000" dirty="0" smtClean="0"/>
              <a:t>contemporaneous?  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7038171" y="4795645"/>
            <a:ext cx="1972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Is it original?</a:t>
            </a:r>
            <a:endParaRPr lang="en-IN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19841" t="18797" r="19453" b="18719"/>
          <a:stretch/>
        </p:blipFill>
        <p:spPr>
          <a:xfrm>
            <a:off x="9541836" y="3641293"/>
            <a:ext cx="699510" cy="720000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836" y="4657956"/>
            <a:ext cx="720000" cy="72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2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/>
      <p:bldP spid="9" grpId="0"/>
      <p:bldP spid="14" grpId="0"/>
      <p:bldP spid="15" grpId="0"/>
      <p:bldP spid="16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62385"/>
            <a:ext cx="5986346" cy="478288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Documentation may be divided into: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Basics of GDP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89795" y="3229469"/>
            <a:ext cx="25164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An empty form is a </a:t>
            </a:r>
            <a:r>
              <a:rPr lang="en-US" altLang="en-US" sz="2000" b="1" i="1" dirty="0" smtClean="0">
                <a:solidFill>
                  <a:srgbClr val="7030A0"/>
                </a:solidFill>
              </a:rPr>
              <a:t>document.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i="1" dirty="0" smtClean="0">
              <a:solidFill>
                <a:srgbClr val="7030A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/>
              <a:t>A completed </a:t>
            </a:r>
            <a:r>
              <a:rPr lang="en-US" altLang="en-US" sz="2000" dirty="0"/>
              <a:t>form is a </a:t>
            </a:r>
            <a:r>
              <a:rPr lang="en-US" altLang="en-US" sz="2000" b="1" i="1" dirty="0">
                <a:solidFill>
                  <a:srgbClr val="7030A0"/>
                </a:solidFill>
              </a:rPr>
              <a:t>record.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4068" y="2458099"/>
            <a:ext cx="2053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Documents</a:t>
            </a:r>
            <a:r>
              <a:rPr lang="en-US" altLang="en-US" sz="2800" u="sng" dirty="0">
                <a:solidFill>
                  <a:srgbClr val="002060"/>
                </a:solidFill>
              </a:rPr>
              <a:t>: </a:t>
            </a:r>
            <a:endParaRPr lang="en-US" sz="2800" u="sng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4068" y="3229469"/>
            <a:ext cx="2940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These are instructions on how things should be done (e.g., Policies, SOPs, manuals, specifications).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2379" y="2458099"/>
            <a:ext cx="1462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 smtClean="0">
                <a:solidFill>
                  <a:srgbClr val="002060"/>
                </a:solidFill>
              </a:rPr>
              <a:t>Records: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0220" y="3229469"/>
            <a:ext cx="25872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These are the evidence of an activity that has taken place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9795" y="2458099"/>
            <a:ext cx="1199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 smtClean="0">
                <a:solidFill>
                  <a:srgbClr val="002060"/>
                </a:solidFill>
              </a:rPr>
              <a:t>Forms: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87" y="5021704"/>
            <a:ext cx="1440000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62" y="5021704"/>
            <a:ext cx="1440000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194" y="5108835"/>
            <a:ext cx="1440000" cy="1440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4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697" y="1851103"/>
            <a:ext cx="6220523" cy="4351338"/>
          </a:xfrm>
        </p:spPr>
        <p:txBody>
          <a:bodyPr>
            <a:normAutofit/>
          </a:bodyPr>
          <a:lstStyle/>
          <a:p>
            <a:r>
              <a:rPr lang="en-IN" dirty="0"/>
              <a:t>Clearly written documentation</a:t>
            </a:r>
          </a:p>
          <a:p>
            <a:r>
              <a:rPr lang="en-IN" dirty="0"/>
              <a:t>Use of indelible ink</a:t>
            </a:r>
          </a:p>
          <a:p>
            <a:r>
              <a:rPr lang="en-IN" dirty="0"/>
              <a:t>Legible handwritten entries</a:t>
            </a:r>
          </a:p>
          <a:p>
            <a:r>
              <a:rPr lang="en-IN" dirty="0"/>
              <a:t>Reviewing and approving </a:t>
            </a:r>
          </a:p>
          <a:p>
            <a:r>
              <a:rPr lang="en-IN" dirty="0"/>
              <a:t>Signature</a:t>
            </a:r>
          </a:p>
          <a:p>
            <a:r>
              <a:rPr lang="en-IN" dirty="0"/>
              <a:t>Signed delegation of responsibility</a:t>
            </a:r>
          </a:p>
          <a:p>
            <a:r>
              <a:rPr lang="en-IN" dirty="0"/>
              <a:t>Page numbering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General Requirements of GDP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9218" name="Picture 2" descr="GDP certified – Bio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41" y="1672683"/>
            <a:ext cx="283845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1" y="3753142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91" y="3074272"/>
            <a:ext cx="1905000" cy="1905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0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317" y="1546684"/>
            <a:ext cx="7357946" cy="4351338"/>
          </a:xfrm>
        </p:spPr>
        <p:txBody>
          <a:bodyPr>
            <a:normAutofit fontScale="92500"/>
          </a:bodyPr>
          <a:lstStyle/>
          <a:p>
            <a:r>
              <a:rPr lang="en-IN" dirty="0"/>
              <a:t>Document shall have their identification number</a:t>
            </a:r>
          </a:p>
          <a:p>
            <a:r>
              <a:rPr lang="en-IN" dirty="0"/>
              <a:t>Always record the date with signature in any GMP record /document.</a:t>
            </a:r>
          </a:p>
          <a:p>
            <a:r>
              <a:rPr lang="en-IN" dirty="0"/>
              <a:t>Raw data shall be entered in chronological order.</a:t>
            </a:r>
          </a:p>
          <a:p>
            <a:r>
              <a:rPr lang="en-IN" dirty="0"/>
              <a:t>Document shall be approved, signed &amp; dated by appropriate and authorized persons.</a:t>
            </a:r>
          </a:p>
          <a:p>
            <a:r>
              <a:rPr lang="en-IN" dirty="0"/>
              <a:t>Never discard original raw data of any kind.</a:t>
            </a:r>
          </a:p>
          <a:p>
            <a:r>
              <a:rPr lang="en-IN" dirty="0"/>
              <a:t>Data recording shall be done by trained and authorized personnel.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General Requirements of GDP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243" name="Picture 3" descr="69+ Thousand Identification Card Icon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6186" b="24021"/>
          <a:stretch/>
        </p:blipFill>
        <p:spPr bwMode="auto">
          <a:xfrm>
            <a:off x="8452625" y="1613704"/>
            <a:ext cx="1956496" cy="13269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9" y="3238384"/>
            <a:ext cx="1440000" cy="14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501" t="4658" r="7575" b="11718"/>
          <a:stretch/>
        </p:blipFill>
        <p:spPr>
          <a:xfrm>
            <a:off x="7895062" y="4334715"/>
            <a:ext cx="1784195" cy="1839952"/>
          </a:xfrm>
          <a:prstGeom prst="ellipse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98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08781" y="373992"/>
            <a:ext cx="10774437" cy="896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Recording Numbers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0230" y="2017699"/>
            <a:ext cx="240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Leading Zeros: 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0230" y="2729135"/>
            <a:ext cx="2870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Always record </a:t>
            </a:r>
            <a:r>
              <a:rPr lang="en-US" altLang="en-US" sz="2000" b="1" dirty="0">
                <a:solidFill>
                  <a:srgbClr val="7030A0"/>
                </a:solidFill>
              </a:rPr>
              <a:t>0.98</a:t>
            </a:r>
            <a:r>
              <a:rPr lang="en-US" altLang="en-US" sz="2000" dirty="0"/>
              <a:t> rather than .98.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2719" y="2017699"/>
            <a:ext cx="153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Precision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03951" y="2017699"/>
            <a:ext cx="1600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u="sng" dirty="0">
                <a:solidFill>
                  <a:srgbClr val="002060"/>
                </a:solidFill>
              </a:rPr>
              <a:t>Rounding</a:t>
            </a:r>
            <a:endParaRPr lang="en-US" sz="2800" b="1" u="sng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6577" y="2729135"/>
            <a:ext cx="3040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If a specification limit is 2.55 - 2.85 and the result is 2.7, record it as </a:t>
            </a:r>
            <a:r>
              <a:rPr lang="en-US" altLang="en-US" sz="2000" b="1" dirty="0">
                <a:solidFill>
                  <a:srgbClr val="7030A0"/>
                </a:solidFill>
              </a:rPr>
              <a:t>2.70.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03951" y="2729135"/>
            <a:ext cx="33639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The company must indicate how rounding is to be performed based on significant figures. </a:t>
            </a:r>
            <a:r>
              <a:rPr lang="en-IN" sz="2000" dirty="0"/>
              <a:t>Consider the number of significant figures of the specification and the error of the instrument/equipment, rounding averages etc.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2B0F6-A4C9-461D-8B58-4C88744346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1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</TotalTime>
  <Words>709</Words>
  <Application>Microsoft Office PowerPoint</Application>
  <PresentationFormat>Widescreen</PresentationFormat>
  <Paragraphs>175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Pravin Barpete</dc:creator>
  <cp:lastModifiedBy>Rohit Singh</cp:lastModifiedBy>
  <cp:revision>42</cp:revision>
  <dcterms:created xsi:type="dcterms:W3CDTF">2026-01-01T10:39:21Z</dcterms:created>
  <dcterms:modified xsi:type="dcterms:W3CDTF">2026-01-09T16:25:20Z</dcterms:modified>
</cp:coreProperties>
</file>